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5"/>
  </p:notesMasterIdLst>
  <p:sldIdLst>
    <p:sldId id="256" r:id="rId2"/>
    <p:sldId id="258" r:id="rId3"/>
    <p:sldId id="279" r:id="rId4"/>
    <p:sldId id="259" r:id="rId5"/>
    <p:sldId id="297" r:id="rId6"/>
    <p:sldId id="298" r:id="rId7"/>
    <p:sldId id="299" r:id="rId8"/>
    <p:sldId id="300" r:id="rId9"/>
    <p:sldId id="301" r:id="rId10"/>
    <p:sldId id="277" r:id="rId11"/>
    <p:sldId id="275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276" r:id="rId20"/>
    <p:sldId id="309" r:id="rId21"/>
    <p:sldId id="310" r:id="rId22"/>
    <p:sldId id="311" r:id="rId23"/>
    <p:sldId id="312" r:id="rId24"/>
  </p:sldIdLst>
  <p:sldSz cx="9144000" cy="5143500" type="screen16x9"/>
  <p:notesSz cx="6858000" cy="9144000"/>
  <p:embeddedFontLst>
    <p:embeddedFont>
      <p:font typeface="Advent Pro Light" panose="020B0604020202020204" charset="0"/>
      <p:regular r:id="rId26"/>
      <p:bold r:id="rId27"/>
    </p:embeddedFont>
    <p:embeddedFont>
      <p:font typeface="Anton" pitchFamily="2" charset="0"/>
      <p:regular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Fira Sans Condensed Light" panose="020B0403050000020004" pitchFamily="34" charset="0"/>
      <p:regular r:id="rId31"/>
      <p:bold r:id="rId32"/>
      <p:italic r:id="rId33"/>
      <p:boldItalic r:id="rId34"/>
    </p:embeddedFont>
    <p:embeddedFont>
      <p:font typeface="Josefin Slab" pitchFamily="2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Noto Sans" panose="020B0502040504020204" pitchFamily="34" charset="0"/>
      <p:regular r:id="rId43"/>
      <p:bold r:id="rId44"/>
    </p:embeddedFont>
    <p:embeddedFont>
      <p:font typeface="Rajdhani" panose="020B0604020202020204" charset="0"/>
      <p:regular r:id="rId45"/>
      <p:bold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EC1986-ADF5-46F1-A34C-0F77468BC714}">
  <a:tblStyle styleId="{D5EC1986-ADF5-46F1-A34C-0F77468BC7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760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9" r:id="rId7"/>
    <p:sldLayoutId id="2147483660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68000" y="505238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Computer vision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4"/>
            <a:ext cx="3326050" cy="497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Realisé par: Barketi Ahlem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	Kalthoum Ibtihel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3;p24">
            <a:extLst>
              <a:ext uri="{FF2B5EF4-FFF2-40B4-BE49-F238E27FC236}">
                <a16:creationId xmlns:a16="http://schemas.microsoft.com/office/drawing/2014/main" id="{DB9A3732-6A0A-9521-7303-A28AD0B79E37}"/>
              </a:ext>
            </a:extLst>
          </p:cNvPr>
          <p:cNvSpPr txBox="1">
            <a:spLocks/>
          </p:cNvSpPr>
          <p:nvPr/>
        </p:nvSpPr>
        <p:spPr>
          <a:xfrm>
            <a:off x="542790" y="3087247"/>
            <a:ext cx="3326050" cy="49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fr-FR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Encadré par: </a:t>
            </a:r>
            <a:r>
              <a:rPr lang="fr-FR" dirty="0" err="1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Besbes</a:t>
            </a:r>
            <a:r>
              <a:rPr lang="fr-FR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Olfa</a:t>
            </a:r>
          </a:p>
        </p:txBody>
      </p:sp>
      <p:sp>
        <p:nvSpPr>
          <p:cNvPr id="5" name="Google Shape;103;p24">
            <a:extLst>
              <a:ext uri="{FF2B5EF4-FFF2-40B4-BE49-F238E27FC236}">
                <a16:creationId xmlns:a16="http://schemas.microsoft.com/office/drawing/2014/main" id="{4A663B37-43CE-0677-EA66-5CCCDFB7837B}"/>
              </a:ext>
            </a:extLst>
          </p:cNvPr>
          <p:cNvSpPr txBox="1">
            <a:spLocks/>
          </p:cNvSpPr>
          <p:nvPr/>
        </p:nvSpPr>
        <p:spPr>
          <a:xfrm>
            <a:off x="2035694" y="4074410"/>
            <a:ext cx="3326050" cy="85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/>
            <a:r>
              <a:rPr lang="fr-FR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3 DNI 1</a:t>
            </a:r>
          </a:p>
          <a:p>
            <a:pPr marL="0" indent="0" algn="ctr"/>
            <a:endParaRPr lang="fr-FR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indent="0" algn="ctr"/>
            <a:endParaRPr lang="fr-FR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indent="0" algn="ctr"/>
            <a:r>
              <a:rPr lang="fr-FR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2022-2023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APP</a:t>
            </a:r>
            <a:endParaRPr dirty="0"/>
          </a:p>
        </p:txBody>
      </p:sp>
      <p:sp>
        <p:nvSpPr>
          <p:cNvPr id="1760" name="Google Shape;1760;p45"/>
          <p:cNvSpPr/>
          <p:nvPr/>
        </p:nvSpPr>
        <p:spPr>
          <a:xfrm>
            <a:off x="4969536" y="1435739"/>
            <a:ext cx="1470192" cy="293164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761" name="Google Shape;1761;p45"/>
          <p:cNvPicPr preferRelativeResize="0"/>
          <p:nvPr/>
        </p:nvPicPr>
        <p:blipFill rotWithShape="1">
          <a:blip r:embed="rId4">
            <a:alphaModFix/>
          </a:blip>
          <a:srcRect l="34294" r="34294"/>
          <a:stretch/>
        </p:blipFill>
        <p:spPr>
          <a:xfrm>
            <a:off x="5015249" y="1672134"/>
            <a:ext cx="1373098" cy="245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45"/>
          <p:cNvSpPr txBox="1">
            <a:spLocks noGrp="1"/>
          </p:cNvSpPr>
          <p:nvPr>
            <p:ph type="subTitle" idx="4294967295"/>
          </p:nvPr>
        </p:nvSpPr>
        <p:spPr>
          <a:xfrm>
            <a:off x="180975" y="2091500"/>
            <a:ext cx="4060149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i="0" cap="all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SKIN CANCER DETECTION WITH ANDROID APP</a:t>
            </a:r>
            <a:br>
              <a:rPr lang="en-US" sz="2400" b="1" i="0" cap="all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</a:br>
            <a:endParaRPr sz="2400" b="1" dirty="0">
              <a:solidFill>
                <a:schemeClr val="accent4"/>
              </a:solidFill>
            </a:endParaRPr>
          </a:p>
        </p:txBody>
      </p:sp>
      <p:cxnSp>
        <p:nvCxnSpPr>
          <p:cNvPr id="1763" name="Google Shape;1763;p45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3"/>
          <p:cNvSpPr/>
          <p:nvPr/>
        </p:nvSpPr>
        <p:spPr>
          <a:xfrm>
            <a:off x="2280020" y="1726725"/>
            <a:ext cx="858600" cy="85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43"/>
          <p:cNvSpPr/>
          <p:nvPr/>
        </p:nvSpPr>
        <p:spPr>
          <a:xfrm>
            <a:off x="6005520" y="1726725"/>
            <a:ext cx="858600" cy="85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5079270" y="2953561"/>
            <a:ext cx="2711100" cy="858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 err="1">
                <a:solidFill>
                  <a:schemeClr val="accent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TFLite</a:t>
            </a:r>
            <a:r>
              <a:rPr lang="en-US" sz="1600" b="1" i="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is used to deploy the model to an Android application.</a:t>
            </a:r>
            <a:br>
              <a:rPr lang="en-US" sz="1600" b="1" i="0" dirty="0">
                <a:solidFill>
                  <a:srgbClr val="222222"/>
                </a:solidFill>
                <a:effectLst/>
                <a:latin typeface="Noto Sans" panose="020B0502040504020204" pitchFamily="34" charset="0"/>
              </a:rPr>
            </a:br>
            <a:endParaRPr sz="1600" b="1" dirty="0"/>
          </a:p>
        </p:txBody>
      </p:sp>
      <p:sp>
        <p:nvSpPr>
          <p:cNvPr id="1723" name="Google Shape;1723;p43"/>
          <p:cNvSpPr txBox="1">
            <a:spLocks noGrp="1"/>
          </p:cNvSpPr>
          <p:nvPr>
            <p:ph type="subTitle" idx="4"/>
          </p:nvPr>
        </p:nvSpPr>
        <p:spPr>
          <a:xfrm flipH="1">
            <a:off x="1279995" y="2889049"/>
            <a:ext cx="2711100" cy="987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TensorFlow and </a:t>
            </a:r>
            <a:r>
              <a:rPr lang="en-US" sz="1600" b="1" i="0" dirty="0" err="1">
                <a:solidFill>
                  <a:schemeClr val="accent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1600" b="1" i="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are used to build and create a machine learning model.</a:t>
            </a:r>
            <a:br>
              <a:rPr lang="en-US" sz="1600" b="1" i="0" dirty="0">
                <a:solidFill>
                  <a:srgbClr val="222222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1600" b="1" dirty="0"/>
          </a:p>
        </p:txBody>
      </p:sp>
      <p:sp>
        <p:nvSpPr>
          <p:cNvPr id="2" name="Google Shape;1725;p43">
            <a:extLst>
              <a:ext uri="{FF2B5EF4-FFF2-40B4-BE49-F238E27FC236}">
                <a16:creationId xmlns:a16="http://schemas.microsoft.com/office/drawing/2014/main" id="{C7448E23-0FB2-D887-A6DD-749A8EF58F8E}"/>
              </a:ext>
            </a:extLst>
          </p:cNvPr>
          <p:cNvSpPr txBox="1">
            <a:spLocks/>
          </p:cNvSpPr>
          <p:nvPr/>
        </p:nvSpPr>
        <p:spPr>
          <a:xfrm flipH="1">
            <a:off x="2280020" y="1913925"/>
            <a:ext cx="858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800" b="0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fr-FR" sz="2400" b="1" dirty="0">
                <a:latin typeface="Rajdhani"/>
                <a:ea typeface="Rajdhani"/>
                <a:cs typeface="Rajdhani"/>
                <a:sym typeface="Rajdhani"/>
              </a:rPr>
              <a:t>01</a:t>
            </a:r>
          </a:p>
        </p:txBody>
      </p:sp>
      <p:sp>
        <p:nvSpPr>
          <p:cNvPr id="3" name="Google Shape;1725;p43">
            <a:extLst>
              <a:ext uri="{FF2B5EF4-FFF2-40B4-BE49-F238E27FC236}">
                <a16:creationId xmlns:a16="http://schemas.microsoft.com/office/drawing/2014/main" id="{5D3BDB5A-CD00-4CFD-F0E1-DB2063417874}"/>
              </a:ext>
            </a:extLst>
          </p:cNvPr>
          <p:cNvSpPr txBox="1">
            <a:spLocks/>
          </p:cNvSpPr>
          <p:nvPr/>
        </p:nvSpPr>
        <p:spPr>
          <a:xfrm flipH="1">
            <a:off x="5998420" y="1933275"/>
            <a:ext cx="858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800" b="0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fr-FR" sz="2400" b="1" dirty="0">
                <a:latin typeface="Rajdhani"/>
                <a:ea typeface="Rajdhani"/>
                <a:cs typeface="Rajdhani"/>
                <a:sym typeface="Rajdhani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05C23A7-B182-A235-DAA9-2AD82029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57975" cy="958850"/>
          </a:xfrm>
        </p:spPr>
        <p:txBody>
          <a:bodyPr/>
          <a:lstStyle/>
          <a:p>
            <a:pPr algn="ctr"/>
            <a:r>
              <a:rPr lang="fr-FR" sz="2800" b="1" i="0" dirty="0">
                <a:solidFill>
                  <a:schemeClr val="accent4"/>
                </a:solidFill>
                <a:effectLst/>
                <a:latin typeface="Noto Sans" panose="020B0502040504020204" pitchFamily="34" charset="0"/>
              </a:rPr>
              <a:t>Loading the data</a:t>
            </a:r>
            <a:r>
              <a:rPr lang="fr-FR" sz="2800" b="0" i="0" dirty="0">
                <a:solidFill>
                  <a:schemeClr val="accent4"/>
                </a:solidFill>
                <a:effectLst/>
                <a:latin typeface="Noto Sans" panose="020B0502040504020204" pitchFamily="34" charset="0"/>
              </a:rPr>
              <a:t>:</a:t>
            </a:r>
            <a:endParaRPr lang="fr-FR" sz="2800" dirty="0">
              <a:solidFill>
                <a:schemeClr val="accent4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62B4BF-4C10-A885-5C2F-20D26730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11" y="1520368"/>
            <a:ext cx="4860314" cy="32580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D20EDE5-B85C-0ECF-0EC3-29A0992C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75" y="1520369"/>
            <a:ext cx="2785700" cy="32580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2E16D5-32F0-0C25-5386-99CB53AB1445}"/>
              </a:ext>
            </a:extLst>
          </p:cNvPr>
          <p:cNvSpPr/>
          <p:nvPr/>
        </p:nvSpPr>
        <p:spPr>
          <a:xfrm>
            <a:off x="1344757" y="2581275"/>
            <a:ext cx="450166" cy="2915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316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8E6804E-6B88-A064-D726-374EA4F3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9" y="727417"/>
            <a:ext cx="7141332" cy="18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49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A901729-A2B5-D5E6-0562-32080D4E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190364"/>
            <a:ext cx="7829550" cy="796925"/>
          </a:xfrm>
        </p:spPr>
        <p:txBody>
          <a:bodyPr/>
          <a:lstStyle/>
          <a:p>
            <a:pPr algn="ctr"/>
            <a:r>
              <a:rPr lang="en-US" sz="2400" b="1" i="0" dirty="0">
                <a:solidFill>
                  <a:schemeClr val="accent4"/>
                </a:solidFill>
                <a:effectLst/>
                <a:latin typeface="Noto Sans" panose="020B0502040504020204" pitchFamily="34" charset="0"/>
              </a:rPr>
              <a:t>Transfer Learning with TensorFlow hub</a:t>
            </a:r>
            <a:r>
              <a:rPr lang="en-US" sz="2400" b="0" i="0" dirty="0">
                <a:solidFill>
                  <a:schemeClr val="accent4"/>
                </a:solidFill>
                <a:effectLst/>
                <a:latin typeface="Noto Sans" panose="020B0502040504020204" pitchFamily="34" charset="0"/>
              </a:rPr>
              <a:t>:</a:t>
            </a:r>
            <a:endParaRPr lang="fr-FR" sz="2400" dirty="0">
              <a:solidFill>
                <a:schemeClr val="accent4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219BE8-696B-F915-8A9B-57189B64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43" y="2373825"/>
            <a:ext cx="5362288" cy="21815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BC720AF-9E86-B311-5734-AC584AFF5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000" y="1194714"/>
            <a:ext cx="4972175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1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281A27E-C13A-1830-BC1E-A0F783F9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136526"/>
            <a:ext cx="7934325" cy="901700"/>
          </a:xfrm>
        </p:spPr>
        <p:txBody>
          <a:bodyPr/>
          <a:lstStyle/>
          <a:p>
            <a:pPr algn="ctr"/>
            <a:r>
              <a:rPr lang="fr-FR" sz="2800" b="1" i="0" dirty="0">
                <a:solidFill>
                  <a:schemeClr val="accent4"/>
                </a:solidFill>
                <a:effectLst/>
                <a:latin typeface="Noto Sans" panose="020B0502040504020204" pitchFamily="34" charset="0"/>
              </a:rPr>
              <a:t>Build the model</a:t>
            </a:r>
            <a:r>
              <a:rPr lang="fr-FR" sz="2800" b="0" i="0" dirty="0">
                <a:solidFill>
                  <a:schemeClr val="accent4"/>
                </a:solidFill>
                <a:effectLst/>
                <a:latin typeface="Noto Sans" panose="020B0502040504020204" pitchFamily="34" charset="0"/>
              </a:rPr>
              <a:t>:</a:t>
            </a:r>
            <a:endParaRPr lang="fr-FR" sz="2800" dirty="0">
              <a:solidFill>
                <a:schemeClr val="accent4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53A3E2-E224-43EE-AB56-B4E90C00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37" y="1038226"/>
            <a:ext cx="7734526" cy="12382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DDA5C0-C784-7A24-858D-BB60B49E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7" y="2276475"/>
            <a:ext cx="7734526" cy="224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8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A4633C0-BED0-2CDA-F6C3-71A995938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84" y="174625"/>
            <a:ext cx="8343900" cy="806450"/>
          </a:xfrm>
        </p:spPr>
        <p:txBody>
          <a:bodyPr/>
          <a:lstStyle/>
          <a:p>
            <a:pPr algn="ctr"/>
            <a:r>
              <a:rPr lang="fr-FR" sz="2800" b="1" i="0" dirty="0">
                <a:solidFill>
                  <a:schemeClr val="accent4"/>
                </a:solidFill>
                <a:effectLst/>
                <a:latin typeface="Noto Sans" panose="020B0502040504020204" pitchFamily="34" charset="0"/>
              </a:rPr>
              <a:t>Training Model</a:t>
            </a:r>
            <a:r>
              <a:rPr lang="fr-FR" sz="2800" b="0" i="0" dirty="0">
                <a:solidFill>
                  <a:schemeClr val="accent4"/>
                </a:solidFill>
                <a:effectLst/>
                <a:latin typeface="Noto Sans" panose="020B0502040504020204" pitchFamily="34" charset="0"/>
              </a:rPr>
              <a:t>:</a:t>
            </a:r>
            <a:endParaRPr lang="fr-FR" sz="2800" dirty="0">
              <a:solidFill>
                <a:schemeClr val="accent4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0E66B5-498B-1328-7AB8-C95DFAE6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035531"/>
            <a:ext cx="6791325" cy="11960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8D32653-10BF-1DEE-2E7D-DD308AD4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286000"/>
            <a:ext cx="8420100" cy="21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5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D3D2493-D20B-2F99-3049-F8D6B600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49" y="203200"/>
            <a:ext cx="6810375" cy="911225"/>
          </a:xfrm>
        </p:spPr>
        <p:txBody>
          <a:bodyPr/>
          <a:lstStyle/>
          <a:p>
            <a:pPr algn="ctr"/>
            <a:r>
              <a:rPr lang="fr-FR" sz="2400" b="1" i="0" dirty="0">
                <a:solidFill>
                  <a:schemeClr val="accent4"/>
                </a:solidFill>
                <a:effectLst/>
                <a:latin typeface="Noto Sans" panose="020B0502040504020204" pitchFamily="34" charset="0"/>
              </a:rPr>
              <a:t>Checking Performance</a:t>
            </a:r>
            <a:r>
              <a:rPr lang="fr-FR" sz="2400" b="0" i="0" dirty="0">
                <a:solidFill>
                  <a:schemeClr val="accent4"/>
                </a:solidFill>
                <a:effectLst/>
                <a:latin typeface="Noto Sans" panose="020B0502040504020204" pitchFamily="34" charset="0"/>
              </a:rPr>
              <a:t>:</a:t>
            </a:r>
            <a:endParaRPr lang="fr-FR" sz="2400" dirty="0">
              <a:solidFill>
                <a:schemeClr val="accent4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3713EF-103F-AEDF-54E8-3B53CE626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487" y="2886075"/>
            <a:ext cx="4797963" cy="18240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03B446E-0333-BB40-4858-63A754D31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0" y="1300163"/>
            <a:ext cx="3733580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46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CC44443-E518-9B98-98F5-C8032B5E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4" y="231775"/>
            <a:ext cx="7248525" cy="1063625"/>
          </a:xfrm>
        </p:spPr>
        <p:txBody>
          <a:bodyPr>
            <a:normAutofit/>
          </a:bodyPr>
          <a:lstStyle/>
          <a:p>
            <a:pPr algn="ctr"/>
            <a:r>
              <a:rPr lang="fr-FR" sz="2800" b="1" i="0" dirty="0">
                <a:solidFill>
                  <a:schemeClr val="accent4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Confusion Matrix</a:t>
            </a:r>
            <a:endParaRPr lang="fr-FR" sz="2800" b="1" dirty="0">
              <a:solidFill>
                <a:schemeClr val="accent4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27E1A2-322A-40A8-A90D-610E8A850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1447800"/>
            <a:ext cx="5219700" cy="29495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FBB6539-6AEB-8510-3B1E-F7EF196FFE12}"/>
              </a:ext>
            </a:extLst>
          </p:cNvPr>
          <p:cNvSpPr txBox="1"/>
          <p:nvPr/>
        </p:nvSpPr>
        <p:spPr>
          <a:xfrm>
            <a:off x="200025" y="2057400"/>
            <a:ext cx="3048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La matrice de confusion est un outil de mesure de la </a:t>
            </a:r>
            <a:r>
              <a:rPr lang="fr-FR" b="1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performance des modèles de classification</a:t>
            </a:r>
            <a:endParaRPr lang="fr-FR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13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4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52" name="Google Shape;1752;p44"/>
          <p:cNvPicPr preferRelativeResize="0"/>
          <p:nvPr/>
        </p:nvPicPr>
        <p:blipFill rotWithShape="1">
          <a:blip r:embed="rId4">
            <a:alphaModFix/>
          </a:blip>
          <a:srcRect l="3789" r="3789"/>
          <a:stretch/>
        </p:blipFill>
        <p:spPr>
          <a:xfrm>
            <a:off x="786048" y="1795546"/>
            <a:ext cx="3278417" cy="19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42774" y="2091500"/>
            <a:ext cx="3901173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b="1" i="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i="0" dirty="0" err="1">
                <a:solidFill>
                  <a:schemeClr val="accent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TFLite</a:t>
            </a:r>
            <a:r>
              <a:rPr lang="en-US" sz="2400" b="1" i="0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is used to deploy the model to an Android application.</a:t>
            </a:r>
            <a:br>
              <a:rPr lang="en-US" sz="5400" b="0" i="0" dirty="0">
                <a:solidFill>
                  <a:srgbClr val="222222"/>
                </a:solidFill>
                <a:effectLst/>
                <a:latin typeface="Noto Sans" panose="020B0502040504020204" pitchFamily="34" charset="0"/>
              </a:rPr>
            </a:b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C728991-7572-1CB1-A244-66EEC845B457}"/>
              </a:ext>
            </a:extLst>
          </p:cNvPr>
          <p:cNvSpPr/>
          <p:nvPr/>
        </p:nvSpPr>
        <p:spPr>
          <a:xfrm>
            <a:off x="952500" y="2324100"/>
            <a:ext cx="1114425" cy="1131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Partie 1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1610762" y="1910013"/>
            <a:ext cx="2589097" cy="1159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/>
              <a:t> </a:t>
            </a:r>
            <a:r>
              <a:rPr lang="en-US" sz="1400" dirty="0">
                <a:latin typeface="Montserrat" panose="00000500000000000000" pitchFamily="2" charset="0"/>
              </a:rPr>
              <a:t>LAB2: END-TO-END MACHINE LEARNING PROJECT “FACE DETECTION APPLICATION”</a:t>
            </a: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86050" y="3556638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Partie 2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832114" y="3977287"/>
            <a:ext cx="2494793" cy="87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Montserrat" panose="00000500000000000000" pitchFamily="2" charset="0"/>
              </a:rPr>
              <a:t>LAB3: </a:t>
            </a:r>
            <a:r>
              <a:rPr lang="en-US" b="0" i="0" cap="all" dirty="0">
                <a:solidFill>
                  <a:schemeClr val="tx2"/>
                </a:solidFill>
                <a:effectLst/>
                <a:latin typeface="Montserrat" panose="00000500000000000000" pitchFamily="2" charset="0"/>
              </a:rPr>
              <a:t>SKIN CANCER DETECTION WITH ANDROID APP</a:t>
            </a:r>
            <a:br>
              <a:rPr lang="en-US" b="0" i="0" cap="all" dirty="0">
                <a:solidFill>
                  <a:schemeClr val="tx2"/>
                </a:solidFill>
                <a:effectLst/>
                <a:latin typeface="Montserrat" panose="00000500000000000000" pitchFamily="2" charset="0"/>
              </a:rPr>
            </a:br>
            <a:endParaRPr dirty="0">
              <a:solidFill>
                <a:schemeClr val="tx2"/>
              </a:solidFill>
            </a:endParaRP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87825" y="3638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678068" y="3605132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4C29E49-9458-787B-527E-3E9EF4EB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648575" cy="587374"/>
          </a:xfrm>
        </p:spPr>
        <p:txBody>
          <a:bodyPr>
            <a:normAutofit fontScale="90000"/>
          </a:bodyPr>
          <a:lstStyle/>
          <a:p>
            <a:r>
              <a:rPr lang="en-US" sz="31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Export as saved model and convert to </a:t>
            </a:r>
            <a:r>
              <a:rPr lang="en-US" sz="3100" b="0" i="0" dirty="0" err="1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TFLite</a:t>
            </a:r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2F514D-3334-13C1-C27A-09D1A032B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74" y="1860582"/>
            <a:ext cx="3625506" cy="8445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375E9E0-76F5-94DE-FAE7-FAA26778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860582"/>
            <a:ext cx="3762375" cy="21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8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88AF4BA-916D-A9D1-E739-BBC9A6FD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5575"/>
            <a:ext cx="8086726" cy="796925"/>
          </a:xfrm>
        </p:spPr>
        <p:txBody>
          <a:bodyPr/>
          <a:lstStyle/>
          <a:p>
            <a:pPr algn="ctr"/>
            <a:r>
              <a:rPr lang="fr-FR" b="1" i="0" dirty="0">
                <a:solidFill>
                  <a:schemeClr val="accent4"/>
                </a:solidFill>
                <a:effectLst/>
                <a:latin typeface="Noto Sans" panose="020B0502040504020204" pitchFamily="34" charset="0"/>
              </a:rPr>
              <a:t>Android App </a:t>
            </a:r>
            <a:endParaRPr lang="fr-FR" dirty="0">
              <a:solidFill>
                <a:schemeClr val="accent4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9B2C63-D5E9-EE2F-D333-B26A7ACE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55" y="1130576"/>
            <a:ext cx="3987267" cy="31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7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56888F6-244E-90E4-30B8-8B8A19D12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9" y="133350"/>
            <a:ext cx="2706756" cy="4441724"/>
          </a:xfrm>
          <a:prstGeom prst="rect">
            <a:avLst/>
          </a:prstGeom>
        </p:spPr>
      </p:pic>
      <p:pic>
        <p:nvPicPr>
          <p:cNvPr id="4" name="Image 3" descr="Une image contenant texte, carte de visite, capture d’écran&#10;&#10;Description générée automatiquement">
            <a:extLst>
              <a:ext uri="{FF2B5EF4-FFF2-40B4-BE49-F238E27FC236}">
                <a16:creationId xmlns:a16="http://schemas.microsoft.com/office/drawing/2014/main" id="{DF814BF1-5EDF-B91E-11C3-FAEC943CC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101827"/>
            <a:ext cx="2706756" cy="43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7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68;p46">
            <a:extLst>
              <a:ext uri="{FF2B5EF4-FFF2-40B4-BE49-F238E27FC236}">
                <a16:creationId xmlns:a16="http://schemas.microsoft.com/office/drawing/2014/main" id="{B4348129-256E-5211-3211-143BD49FABCE}"/>
              </a:ext>
            </a:extLst>
          </p:cNvPr>
          <p:cNvSpPr txBox="1">
            <a:spLocks/>
          </p:cNvSpPr>
          <p:nvPr/>
        </p:nvSpPr>
        <p:spPr>
          <a:xfrm>
            <a:off x="2562175" y="1066799"/>
            <a:ext cx="4020000" cy="127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fr-FR" dirty="0"/>
              <a:t>THANKS for </a:t>
            </a:r>
            <a:r>
              <a:rPr lang="fr-FR" dirty="0" err="1"/>
              <a:t>your</a:t>
            </a:r>
            <a:r>
              <a:rPr lang="fr-FR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31954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detection application</a:t>
            </a:r>
            <a:endParaRPr dirty="0"/>
          </a:p>
        </p:txBody>
      </p:sp>
      <p:pic>
        <p:nvPicPr>
          <p:cNvPr id="1793" name="Google Shape;17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728" y="1970175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268950" y="1356950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42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CC1F72C3-A652-8304-1D37-A26930F13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73" y="172085"/>
            <a:ext cx="8373442" cy="680485"/>
          </a:xfrm>
        </p:spPr>
        <p:txBody>
          <a:bodyPr>
            <a:normAutofit fontScale="90000"/>
          </a:bodyPr>
          <a:lstStyle/>
          <a:p>
            <a:pPr algn="ctr"/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fr-FR" dirty="0"/>
              <a:t>1. Feature Engineering</a:t>
            </a:r>
            <a:br>
              <a:rPr lang="fr-FR" dirty="0"/>
            </a:br>
            <a:endParaRPr lang="fr-FR" dirty="0"/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BAA303FF-CB5D-1550-3E4C-2DF06BE2B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73" y="2319998"/>
            <a:ext cx="3919027" cy="269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73300CB-12A2-81FF-2319-45225A72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975" y="2319998"/>
            <a:ext cx="4305944" cy="26514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4694261-D10C-7BCA-8A2A-E64022671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8789" y="1226417"/>
            <a:ext cx="4686372" cy="68048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C0D3A43-C6DB-96BC-7C4F-C20D22959541}"/>
              </a:ext>
            </a:extLst>
          </p:cNvPr>
          <p:cNvSpPr txBox="1"/>
          <p:nvPr/>
        </p:nvSpPr>
        <p:spPr>
          <a:xfrm>
            <a:off x="2262351" y="1906901"/>
            <a:ext cx="5039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Show some positive samples(plt.subplot() and plt.imshow())</a:t>
            </a:r>
            <a:endParaRPr lang="fr-FR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EA9BE56-3F8F-9A93-C7BC-F6F0991F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" y="168520"/>
            <a:ext cx="8252801" cy="798268"/>
          </a:xfrm>
        </p:spPr>
        <p:txBody>
          <a:bodyPr>
            <a:noAutofit/>
          </a:bodyPr>
          <a:lstStyle/>
          <a:p>
            <a:pPr algn="ctr"/>
            <a:r>
              <a:rPr lang="en-US" sz="2800" b="0" i="0" dirty="0">
                <a:solidFill>
                  <a:schemeClr val="accent4"/>
                </a:solidFill>
                <a:effectLst/>
              </a:rPr>
              <a:t>Try the Scikit-Image’s HOG extractor and visualize the oriented gradients</a:t>
            </a:r>
            <a:endParaRPr lang="fr-FR" sz="2800" dirty="0">
              <a:solidFill>
                <a:schemeClr val="accent4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DB6EC9-895E-3CF0-0905-078FC7096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43" y="1237555"/>
            <a:ext cx="7781313" cy="29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8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84F4798-0D5B-B7F0-9DE9-33A469CB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8" y="155576"/>
            <a:ext cx="8366677" cy="969080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en-US" sz="3100" b="0" i="0" dirty="0">
                <a:solidFill>
                  <a:schemeClr val="accent4"/>
                </a:solidFill>
                <a:effectLst/>
              </a:rPr>
              <a:t>Number of negative samples in negative_patches</a:t>
            </a:r>
            <a:br>
              <a:rPr lang="en-US" sz="3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D7E458-9D9D-877E-23F1-8225349F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23" y="1796184"/>
            <a:ext cx="3086531" cy="90417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158E515-0216-86D9-1C54-D868E1497768}"/>
              </a:ext>
            </a:extLst>
          </p:cNvPr>
          <p:cNvSpPr txBox="1"/>
          <p:nvPr/>
        </p:nvSpPr>
        <p:spPr>
          <a:xfrm>
            <a:off x="3779325" y="1463839"/>
            <a:ext cx="4878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Show some negative sample(plt.subplot() and plt.imshow())</a:t>
            </a:r>
            <a:endParaRPr lang="fr-FR" dirty="0">
              <a:solidFill>
                <a:schemeClr val="accent4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BA0E9E-99AD-904F-834D-18EBF03C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89" y="3371883"/>
            <a:ext cx="3086530" cy="8097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AACF4E5-1B05-8650-0BFD-7A727272E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759" y="1968122"/>
            <a:ext cx="4542183" cy="25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FBEAD07-CA02-BB9B-B3B2-34562E7D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65" y="188186"/>
            <a:ext cx="7222435" cy="79288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0" i="0" dirty="0">
                <a:solidFill>
                  <a:schemeClr val="accent4"/>
                </a:solidFill>
                <a:effectLst/>
              </a:rPr>
              <a:t>2. Binary Classification using Scikit-Learn</a:t>
            </a:r>
            <a:br>
              <a:rPr lang="en-US" sz="2700" b="0" i="0" dirty="0">
                <a:solidFill>
                  <a:schemeClr val="accent4"/>
                </a:solidFill>
                <a:effectLst/>
              </a:rPr>
            </a:br>
            <a:endParaRPr lang="fr-FR" sz="2700" dirty="0">
              <a:solidFill>
                <a:schemeClr val="accent4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22568C-FC45-F2A5-F01A-B443E858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07" y="1114425"/>
            <a:ext cx="7222435" cy="35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6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2827ACE9-4C87-E02C-CE65-E46756BB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196916"/>
            <a:ext cx="7686675" cy="95885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1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</a:br>
            <a:r>
              <a:rPr lang="en-US" sz="31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3. Evaluating the Best Face Detector</a:t>
            </a:r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865F9A-46BD-E9F6-D198-91BD2887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00" y="1320287"/>
            <a:ext cx="3788165" cy="10764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68FC60D-4800-49BF-33F7-4EEA73D9AE0A}"/>
              </a:ext>
            </a:extLst>
          </p:cNvPr>
          <p:cNvSpPr txBox="1"/>
          <p:nvPr/>
        </p:nvSpPr>
        <p:spPr>
          <a:xfrm>
            <a:off x="561275" y="2571750"/>
            <a:ext cx="7202322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Afin d'optimiser les paramètres de chaque algorithme pour savoir lequel qui a la meilleure performance, on remarque que l'algorithme KNeighbors est le plus performant avec 0.997922</a:t>
            </a:r>
            <a:r>
              <a:rPr lang="en-US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 .</a:t>
            </a:r>
            <a:endParaRPr lang="fr-FR" b="0" i="0" dirty="0">
              <a:solidFill>
                <a:schemeClr val="accent4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768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BBB9D9D-FA2C-A458-70A9-0CB04C78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75" y="161140"/>
            <a:ext cx="7357825" cy="915185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1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</a:br>
            <a:br>
              <a:rPr lang="en-US" sz="31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</a:br>
            <a:r>
              <a:rPr lang="en-US" sz="31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4. Finding Faces in a New </a:t>
            </a:r>
            <a:br>
              <a:rPr lang="en-US" sz="31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</a:br>
            <a:r>
              <a:rPr lang="en-US" sz="3100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Image</a:t>
            </a:r>
            <a:b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83B7B1-BCC9-73CE-E825-7D521084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0" y="1665397"/>
            <a:ext cx="3031203" cy="24520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ED17B3-BB65-CCFE-D505-7C3E6769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1916933"/>
            <a:ext cx="3514725" cy="26997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D6D2F8-320D-2262-8094-0CE066D89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50" y="4353748"/>
            <a:ext cx="2281000" cy="6069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78CB151-B5DE-5E7D-4FAD-19F6A212FBC0}"/>
              </a:ext>
            </a:extLst>
          </p:cNvPr>
          <p:cNvSpPr txBox="1"/>
          <p:nvPr/>
        </p:nvSpPr>
        <p:spPr>
          <a:xfrm>
            <a:off x="4576762" y="1353480"/>
            <a:ext cx="2884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dirty="0">
                <a:solidFill>
                  <a:schemeClr val="accent4"/>
                </a:solidFill>
                <a:effectLst/>
                <a:latin typeface="Roboto" panose="02000000000000000000" pitchFamily="2" charset="0"/>
              </a:rPr>
              <a:t>Draw face detected patches as rectangles:</a:t>
            </a:r>
            <a:endParaRPr lang="fr-FR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0687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277</Words>
  <Application>Microsoft Office PowerPoint</Application>
  <PresentationFormat>Affichage à l'écran (16:9)</PresentationFormat>
  <Paragraphs>42</Paragraphs>
  <Slides>23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5" baseType="lpstr">
      <vt:lpstr>Roboto</vt:lpstr>
      <vt:lpstr>Fira Sans Condensed Light</vt:lpstr>
      <vt:lpstr>Arial</vt:lpstr>
      <vt:lpstr>Rajdhani</vt:lpstr>
      <vt:lpstr>Anton</vt:lpstr>
      <vt:lpstr>Calibri Light</vt:lpstr>
      <vt:lpstr>Noto Sans</vt:lpstr>
      <vt:lpstr>Advent Pro Light</vt:lpstr>
      <vt:lpstr>Wingdings</vt:lpstr>
      <vt:lpstr>Josefin Slab</vt:lpstr>
      <vt:lpstr>Montserrat</vt:lpstr>
      <vt:lpstr>Ai Tech Agency by Slidesgo</vt:lpstr>
      <vt:lpstr>Computer vision</vt:lpstr>
      <vt:lpstr>Partie 1</vt:lpstr>
      <vt:lpstr>Face detection application</vt:lpstr>
      <vt:lpstr> 1. Feature Engineering </vt:lpstr>
      <vt:lpstr>Try the Scikit-Image’s HOG extractor and visualize the oriented gradients</vt:lpstr>
      <vt:lpstr>   Number of negative samples in negative_patches  </vt:lpstr>
      <vt:lpstr>2. Binary Classification using Scikit-Learn </vt:lpstr>
      <vt:lpstr> 3. Evaluating the Best Face Detector </vt:lpstr>
      <vt:lpstr>  4. Finding Faces in a New  Image </vt:lpstr>
      <vt:lpstr>MOBILE APP</vt:lpstr>
      <vt:lpstr>Présentation PowerPoint</vt:lpstr>
      <vt:lpstr>Loading the data:</vt:lpstr>
      <vt:lpstr>Présentation PowerPoint</vt:lpstr>
      <vt:lpstr>Transfer Learning with TensorFlow hub:</vt:lpstr>
      <vt:lpstr>Build the model:</vt:lpstr>
      <vt:lpstr>Training Model:</vt:lpstr>
      <vt:lpstr>Checking Performance:</vt:lpstr>
      <vt:lpstr>Confusion Matrix</vt:lpstr>
      <vt:lpstr>Présentation PowerPoint</vt:lpstr>
      <vt:lpstr>Export as saved model and convert to TFLite </vt:lpstr>
      <vt:lpstr>Android App 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cp:lastModifiedBy>ibtihel kalthoum</cp:lastModifiedBy>
  <cp:revision>8</cp:revision>
  <dcterms:modified xsi:type="dcterms:W3CDTF">2022-12-13T13:49:41Z</dcterms:modified>
</cp:coreProperties>
</file>